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5" r:id="rId6"/>
    <p:sldId id="261" r:id="rId7"/>
    <p:sldId id="262" r:id="rId8"/>
    <p:sldId id="263" r:id="rId9"/>
    <p:sldId id="264" r:id="rId10"/>
    <p:sldId id="267" r:id="rId11"/>
    <p:sldId id="266" r:id="rId12"/>
    <p:sldId id="26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p:restoredTop sz="79765"/>
  </p:normalViewPr>
  <p:slideViewPr>
    <p:cSldViewPr snapToGrid="0" snapToObjects="1">
      <p:cViewPr varScale="1">
        <p:scale>
          <a:sx n="99" d="100"/>
          <a:sy n="99" d="100"/>
        </p:scale>
        <p:origin x="115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tiff>
</file>

<file path=ppt/media/image3.tif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072850-6C62-9F40-9647-D91699711AF5}" type="datetimeFigureOut">
              <a:rPr lang="en-US" smtClean="0"/>
              <a:t>12/5/17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E7BDC-7831-2B47-A73F-1A1861A11D5D}" type="slidenum">
              <a:rPr lang="en-US" smtClean="0"/>
              <a:t>‹#›</a:t>
            </a:fld>
            <a:endParaRPr lang="en-US"/>
          </a:p>
        </p:txBody>
      </p:sp>
    </p:spTree>
    <p:extLst>
      <p:ext uri="{BB962C8B-B14F-4D97-AF65-F5344CB8AC3E}">
        <p14:creationId xmlns:p14="http://schemas.microsoft.com/office/powerpoint/2010/main" val="738432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Jenny</a:t>
            </a: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1</a:t>
            </a:fld>
            <a:endParaRPr lang="en-US"/>
          </a:p>
        </p:txBody>
      </p:sp>
    </p:spTree>
    <p:extLst>
      <p:ext uri="{BB962C8B-B14F-4D97-AF65-F5344CB8AC3E}">
        <p14:creationId xmlns:p14="http://schemas.microsoft.com/office/powerpoint/2010/main" val="12713679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Usually in order to run Spark,</a:t>
            </a:r>
            <a:r>
              <a:rPr lang="en-US" baseline="0" dirty="0" smtClean="0"/>
              <a:t> you will create your own cluster with Spark installed. The difficult part is you will need to maintain the cluster yourself.</a:t>
            </a:r>
          </a:p>
          <a:p>
            <a:endParaRPr lang="en-US" baseline="0" dirty="0" smtClean="0"/>
          </a:p>
          <a:p>
            <a:r>
              <a:rPr lang="en-US" baseline="0" dirty="0" err="1" smtClean="0"/>
              <a:t>Databricks</a:t>
            </a:r>
            <a:r>
              <a:rPr lang="en-US" baseline="0" dirty="0" smtClean="0"/>
              <a:t> manages everything for you.</a:t>
            </a: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11</a:t>
            </a:fld>
            <a:endParaRPr lang="en-US"/>
          </a:p>
        </p:txBody>
      </p:sp>
    </p:spTree>
    <p:extLst>
      <p:ext uri="{BB962C8B-B14F-4D97-AF65-F5344CB8AC3E}">
        <p14:creationId xmlns:p14="http://schemas.microsoft.com/office/powerpoint/2010/main" val="11680640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Lab:</a:t>
            </a:r>
            <a:r>
              <a:rPr lang="en-US" baseline="0" dirty="0" smtClean="0"/>
              <a:t> </a:t>
            </a:r>
          </a:p>
          <a:p>
            <a:r>
              <a:rPr lang="en-US" baseline="0" dirty="0" smtClean="0"/>
              <a:t>http://</a:t>
            </a:r>
            <a:r>
              <a:rPr lang="en-US" baseline="0" dirty="0" err="1" smtClean="0"/>
              <a:t>bit.ly</a:t>
            </a:r>
            <a:r>
              <a:rPr lang="en-US" baseline="0" dirty="0" smtClean="0"/>
              <a:t>/2BaX4f0</a:t>
            </a:r>
          </a:p>
          <a:p>
            <a:r>
              <a:rPr lang="en-US" dirty="0" smtClean="0"/>
              <a:t>https://</a:t>
            </a:r>
            <a:r>
              <a:rPr lang="en-US" dirty="0" err="1" smtClean="0"/>
              <a:t>databricks</a:t>
            </a:r>
            <a:r>
              <a:rPr lang="en-US" dirty="0" smtClean="0"/>
              <a:t>-prod-</a:t>
            </a:r>
            <a:r>
              <a:rPr lang="en-US" dirty="0" err="1" smtClean="0"/>
              <a:t>cloudfront.cloud.databricks.com</a:t>
            </a:r>
            <a:r>
              <a:rPr lang="en-US" dirty="0" smtClean="0"/>
              <a:t>/public/4027ec902e239c93eaaa8714f173bcfc/4443195121429830/4308183828828099/7207115438378300/</a:t>
            </a:r>
            <a:r>
              <a:rPr lang="en-US" dirty="0" err="1" smtClean="0"/>
              <a:t>latest.html</a:t>
            </a:r>
            <a:endParaRPr lang="en-US" dirty="0" smtClean="0"/>
          </a:p>
          <a:p>
            <a:endParaRPr lang="en-US" dirty="0" smtClean="0"/>
          </a:p>
          <a:p>
            <a:r>
              <a:rPr lang="en-US" dirty="0" smtClean="0"/>
              <a:t>Answer: </a:t>
            </a:r>
          </a:p>
          <a:p>
            <a:r>
              <a:rPr lang="en-US" dirty="0" smtClean="0"/>
              <a:t>http://</a:t>
            </a:r>
            <a:r>
              <a:rPr lang="en-US" dirty="0" err="1" smtClean="0"/>
              <a:t>bit.ly</a:t>
            </a:r>
            <a:r>
              <a:rPr lang="en-US" dirty="0" smtClean="0"/>
              <a:t>/2B5NI44: </a:t>
            </a:r>
          </a:p>
          <a:p>
            <a:r>
              <a:rPr lang="en-US" dirty="0" smtClean="0"/>
              <a:t>https://</a:t>
            </a:r>
            <a:r>
              <a:rPr lang="en-US" dirty="0" err="1" smtClean="0"/>
              <a:t>databricks</a:t>
            </a:r>
            <a:r>
              <a:rPr lang="en-US" dirty="0" smtClean="0"/>
              <a:t>-prod-</a:t>
            </a:r>
            <a:r>
              <a:rPr lang="en-US" dirty="0" err="1" smtClean="0"/>
              <a:t>cloudfront.cloud.databricks.com</a:t>
            </a:r>
            <a:r>
              <a:rPr lang="en-US" dirty="0" smtClean="0"/>
              <a:t>/public/4027ec902e239c93eaaa8714f173bcfc/4443195121429830/2875891994290839/7207115438378300/</a:t>
            </a:r>
            <a:r>
              <a:rPr lang="en-US" dirty="0" err="1" smtClean="0"/>
              <a:t>latest.html</a:t>
            </a: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12</a:t>
            </a:fld>
            <a:endParaRPr lang="en-US"/>
          </a:p>
        </p:txBody>
      </p:sp>
    </p:spTree>
    <p:extLst>
      <p:ext uri="{BB962C8B-B14F-4D97-AF65-F5344CB8AC3E}">
        <p14:creationId xmlns:p14="http://schemas.microsoft.com/office/powerpoint/2010/main" val="1984648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Jenny</a:t>
            </a: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2</a:t>
            </a:fld>
            <a:endParaRPr lang="en-US"/>
          </a:p>
        </p:txBody>
      </p:sp>
    </p:spTree>
    <p:extLst>
      <p:ext uri="{BB962C8B-B14F-4D97-AF65-F5344CB8AC3E}">
        <p14:creationId xmlns:p14="http://schemas.microsoft.com/office/powerpoint/2010/main" val="418175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3</a:t>
            </a:fld>
            <a:endParaRPr lang="en-US"/>
          </a:p>
        </p:txBody>
      </p:sp>
    </p:spTree>
    <p:extLst>
      <p:ext uri="{BB962C8B-B14F-4D97-AF65-F5344CB8AC3E}">
        <p14:creationId xmlns:p14="http://schemas.microsoft.com/office/powerpoint/2010/main" val="1712833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Keira</a:t>
            </a:r>
          </a:p>
          <a:p>
            <a:endParaRPr lang="en-US" dirty="0" smtClean="0"/>
          </a:p>
          <a:p>
            <a:r>
              <a:rPr lang="en-US" dirty="0" err="1" smtClean="0"/>
              <a:t>SparkSQL</a:t>
            </a:r>
            <a:r>
              <a:rPr lang="en-US" dirty="0" smtClean="0"/>
              <a:t>: </a:t>
            </a:r>
          </a:p>
          <a:p>
            <a:r>
              <a:rPr lang="en-US" sz="1200" b="0" i="0" kern="1200" baseline="0" dirty="0" smtClean="0">
                <a:solidFill>
                  <a:schemeClr val="tx1"/>
                </a:solidFill>
                <a:effectLst/>
                <a:latin typeface="+mn-lt"/>
                <a:ea typeface="+mn-ea"/>
                <a:cs typeface="+mn-cs"/>
              </a:rPr>
              <a:t>    - </a:t>
            </a:r>
            <a:r>
              <a:rPr lang="en-US" sz="1200" b="0" i="0" kern="1200" dirty="0" smtClean="0">
                <a:solidFill>
                  <a:schemeClr val="tx1"/>
                </a:solidFill>
                <a:effectLst/>
                <a:latin typeface="+mn-lt"/>
                <a:ea typeface="+mn-ea"/>
                <a:cs typeface="+mn-cs"/>
              </a:rPr>
              <a:t>Spark's module for working with structured data</a:t>
            </a:r>
          </a:p>
          <a:p>
            <a:r>
              <a:rPr lang="en-US" sz="1200" b="0" i="0" kern="1200" baseline="0" dirty="0" smtClean="0">
                <a:solidFill>
                  <a:schemeClr val="tx1"/>
                </a:solidFill>
                <a:effectLst/>
                <a:latin typeface="+mn-lt"/>
                <a:ea typeface="+mn-ea"/>
                <a:cs typeface="+mn-cs"/>
              </a:rPr>
              <a:t>    - Can write native SQL queries. Maybe more intuitive to use</a:t>
            </a:r>
          </a:p>
          <a:p>
            <a:endParaRPr lang="en-US" dirty="0" smtClean="0"/>
          </a:p>
          <a:p>
            <a:r>
              <a:rPr lang="en-US" dirty="0" err="1" smtClean="0"/>
              <a:t>MLlib</a:t>
            </a:r>
            <a:r>
              <a:rPr lang="en-US" baseline="0" dirty="0" smtClean="0"/>
              <a:t>: Machine learning library – SVM, Logistic regressions, Random forest, etc.</a:t>
            </a:r>
          </a:p>
          <a:p>
            <a:r>
              <a:rPr lang="en-US" baseline="0" dirty="0" err="1" smtClean="0"/>
              <a:t>GraphX</a:t>
            </a:r>
            <a:r>
              <a:rPr lang="en-US" baseline="0" dirty="0" smtClean="0"/>
              <a:t>: PageRank, Triangle count, etc.</a:t>
            </a: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4</a:t>
            </a:fld>
            <a:endParaRPr lang="en-US"/>
          </a:p>
        </p:txBody>
      </p:sp>
    </p:spTree>
    <p:extLst>
      <p:ext uri="{BB962C8B-B14F-4D97-AF65-F5344CB8AC3E}">
        <p14:creationId xmlns:p14="http://schemas.microsoft.com/office/powerpoint/2010/main" val="566884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Jenny</a:t>
            </a: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6</a:t>
            </a:fld>
            <a:endParaRPr lang="en-US"/>
          </a:p>
        </p:txBody>
      </p:sp>
    </p:spTree>
    <p:extLst>
      <p:ext uri="{BB962C8B-B14F-4D97-AF65-F5344CB8AC3E}">
        <p14:creationId xmlns:p14="http://schemas.microsoft.com/office/powerpoint/2010/main" val="1384568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Keira – </a:t>
            </a:r>
          </a:p>
          <a:p>
            <a:endParaRPr lang="en-US" dirty="0" smtClean="0"/>
          </a:p>
          <a:p>
            <a:r>
              <a:rPr lang="en-US" dirty="0" smtClean="0"/>
              <a:t>Map: Go through</a:t>
            </a:r>
            <a:r>
              <a:rPr lang="en-US" baseline="0" dirty="0" smtClean="0"/>
              <a:t> all data and</a:t>
            </a:r>
            <a:r>
              <a:rPr lang="en-US" dirty="0" smtClean="0"/>
              <a:t> return a (key,</a:t>
            </a:r>
            <a:r>
              <a:rPr lang="en-US" baseline="0" dirty="0" smtClean="0"/>
              <a:t> value) pair. </a:t>
            </a:r>
            <a:endParaRPr lang="en-US" dirty="0" smtClean="0"/>
          </a:p>
          <a:p>
            <a:r>
              <a:rPr lang="en-US" dirty="0" smtClean="0"/>
              <a:t>Reduce: Performs</a:t>
            </a:r>
            <a:r>
              <a:rPr lang="en-US" baseline="0" dirty="0" smtClean="0"/>
              <a:t> on the same key (group the same word together and count the total)</a:t>
            </a:r>
            <a:endParaRPr lang="en-US" dirty="0" smtClean="0"/>
          </a:p>
          <a:p>
            <a:endParaRPr lang="en-US" dirty="0" smtClean="0"/>
          </a:p>
          <a:p>
            <a:r>
              <a:rPr lang="en-US" sz="1200" b="0" i="0" kern="1200" dirty="0" smtClean="0">
                <a:solidFill>
                  <a:schemeClr val="tx1"/>
                </a:solidFill>
                <a:effectLst/>
                <a:latin typeface="+mn-lt"/>
                <a:ea typeface="+mn-ea"/>
                <a:cs typeface="+mn-cs"/>
              </a:rPr>
              <a:t>Difference: </a:t>
            </a:r>
            <a:r>
              <a:rPr lang="en-US" dirty="0" smtClean="0"/>
              <a:t/>
            </a:r>
            <a:br>
              <a:rPr lang="en-US" dirty="0" smtClean="0"/>
            </a:br>
            <a:r>
              <a:rPr lang="en-US" sz="1200" b="0" i="0" kern="1200" dirty="0" smtClean="0">
                <a:solidFill>
                  <a:schemeClr val="tx1"/>
                </a:solidFill>
                <a:effectLst/>
                <a:latin typeface="+mn-lt"/>
                <a:ea typeface="+mn-ea"/>
                <a:cs typeface="+mn-cs"/>
              </a:rPr>
              <a:t>* map: One element in A is transformed to one element. One -&gt; one. </a:t>
            </a:r>
            <a:r>
              <a:rPr lang="en-US" dirty="0" smtClean="0"/>
              <a:t/>
            </a:r>
            <a:br>
              <a:rPr lang="en-US" dirty="0" smtClean="0"/>
            </a:br>
            <a:r>
              <a:rPr lang="en-US" sz="1200" b="0" i="0" kern="1200" dirty="0" smtClean="0">
                <a:solidFill>
                  <a:schemeClr val="tx1"/>
                </a:solidFill>
                <a:effectLst/>
                <a:latin typeface="+mn-lt"/>
                <a:ea typeface="+mn-ea"/>
                <a:cs typeface="+mn-cs"/>
              </a:rPr>
              <a:t>Size of B = size of A. </a:t>
            </a:r>
            <a:r>
              <a:rPr lang="en-US" dirty="0" smtClean="0"/>
              <a:t/>
            </a:r>
            <a:br>
              <a:rPr lang="en-US" dirty="0" smtClean="0"/>
            </a:b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flatMap</a:t>
            </a:r>
            <a:r>
              <a:rPr lang="en-US" sz="1200" b="0" i="0" kern="1200" dirty="0" smtClean="0">
                <a:solidFill>
                  <a:schemeClr val="tx1"/>
                </a:solidFill>
                <a:effectLst/>
                <a:latin typeface="+mn-lt"/>
                <a:ea typeface="+mn-ea"/>
                <a:cs typeface="+mn-cs"/>
              </a:rPr>
              <a:t>: One element in A is transformed to 0 or more elements, then </a:t>
            </a:r>
            <a:r>
              <a:rPr lang="en-US" dirty="0" smtClean="0"/>
              <a:t/>
            </a:r>
            <a:br>
              <a:rPr lang="en-US" dirty="0" smtClean="0"/>
            </a:br>
            <a:r>
              <a:rPr lang="en-US" sz="1200" b="0" i="0" kern="1200" dirty="0" smtClean="0">
                <a:solidFill>
                  <a:schemeClr val="tx1"/>
                </a:solidFill>
                <a:effectLst/>
                <a:latin typeface="+mn-lt"/>
                <a:ea typeface="+mn-ea"/>
                <a:cs typeface="+mn-cs"/>
              </a:rPr>
              <a:t>the elements are connected together. One -&gt; many. Size of B &gt;= size of </a:t>
            </a:r>
            <a:r>
              <a:rPr lang="en-US" dirty="0" smtClean="0"/>
              <a:t/>
            </a:r>
            <a:br>
              <a:rPr lang="en-US" dirty="0" smtClean="0"/>
            </a:br>
            <a:r>
              <a:rPr lang="en-US" sz="1200" b="0" i="0" kern="1200" dirty="0" smtClean="0">
                <a:solidFill>
                  <a:schemeClr val="tx1"/>
                </a:solidFill>
                <a:effectLst/>
                <a:latin typeface="+mn-lt"/>
                <a:ea typeface="+mn-ea"/>
                <a:cs typeface="+mn-cs"/>
              </a:rPr>
              <a:t>A.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Shape of the transformation function: </a:t>
            </a:r>
            <a:r>
              <a:rPr lang="en-US" dirty="0" smtClean="0"/>
              <a:t/>
            </a:r>
            <a:br>
              <a:rPr lang="en-US" dirty="0" smtClean="0"/>
            </a:br>
            <a:r>
              <a:rPr lang="en-US" sz="1200" b="0" i="0" kern="1200" dirty="0" smtClean="0">
                <a:solidFill>
                  <a:schemeClr val="tx1"/>
                </a:solidFill>
                <a:effectLst/>
                <a:latin typeface="+mn-lt"/>
                <a:ea typeface="+mn-ea"/>
                <a:cs typeface="+mn-cs"/>
              </a:rPr>
              <a:t>* map: One element in -&gt; one element out. </a:t>
            </a:r>
            <a:r>
              <a:rPr lang="en-US" dirty="0" smtClean="0"/>
              <a:t/>
            </a:r>
            <a:br>
              <a:rPr lang="en-US" dirty="0" smtClean="0"/>
            </a:b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flatMap</a:t>
            </a:r>
            <a:r>
              <a:rPr lang="en-US" sz="1200" b="0" i="0" kern="1200" dirty="0" smtClean="0">
                <a:solidFill>
                  <a:schemeClr val="tx1"/>
                </a:solidFill>
                <a:effectLst/>
                <a:latin typeface="+mn-lt"/>
                <a:ea typeface="+mn-ea"/>
                <a:cs typeface="+mn-cs"/>
              </a:rPr>
              <a:t>: One element in -&gt; 0 or more elements out (a collection). </a:t>
            </a:r>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7</a:t>
            </a:fld>
            <a:endParaRPr lang="en-US"/>
          </a:p>
        </p:txBody>
      </p:sp>
    </p:spTree>
    <p:extLst>
      <p:ext uri="{BB962C8B-B14F-4D97-AF65-F5344CB8AC3E}">
        <p14:creationId xmlns:p14="http://schemas.microsoft.com/office/powerpoint/2010/main" val="311778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Keira</a:t>
            </a: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8</a:t>
            </a:fld>
            <a:endParaRPr lang="en-US"/>
          </a:p>
        </p:txBody>
      </p:sp>
    </p:spTree>
    <p:extLst>
      <p:ext uri="{BB962C8B-B14F-4D97-AF65-F5344CB8AC3E}">
        <p14:creationId xmlns:p14="http://schemas.microsoft.com/office/powerpoint/2010/main" val="844741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Keira –</a:t>
            </a:r>
          </a:p>
          <a:p>
            <a:endParaRPr lang="en-US" dirty="0" smtClean="0"/>
          </a:p>
          <a:p>
            <a:r>
              <a:rPr lang="en-US" dirty="0" smtClean="0"/>
              <a:t>Spark</a:t>
            </a:r>
            <a:r>
              <a:rPr lang="en-US" baseline="0" dirty="0" smtClean="0"/>
              <a:t> Context: Like an entry point for all Spark Functionality</a:t>
            </a:r>
          </a:p>
          <a:p>
            <a:endParaRPr lang="en-US" baseline="0" dirty="0" smtClean="0"/>
          </a:p>
          <a:p>
            <a:r>
              <a:rPr lang="en-US" sz="1200" b="0" i="0" kern="1200" smtClean="0">
                <a:solidFill>
                  <a:schemeClr val="tx1"/>
                </a:solidFill>
                <a:effectLst/>
                <a:latin typeface="+mn-lt"/>
                <a:ea typeface="+mn-ea"/>
                <a:cs typeface="+mn-cs"/>
              </a:rPr>
              <a:t>(Spark is</a:t>
            </a:r>
            <a:r>
              <a:rPr lang="en-US" sz="1200" b="0" i="0" kern="1200" baseline="0" smtClean="0">
                <a:solidFill>
                  <a:schemeClr val="tx1"/>
                </a:solidFill>
                <a:effectLst/>
                <a:latin typeface="+mn-lt"/>
                <a:ea typeface="+mn-ea"/>
                <a:cs typeface="+mn-cs"/>
              </a:rPr>
              <a:t> built on top of</a:t>
            </a:r>
            <a:r>
              <a:rPr lang="en-US" sz="1200" b="0" i="0" kern="1200" smtClean="0">
                <a:solidFill>
                  <a:schemeClr val="tx1"/>
                </a:solidFill>
                <a:effectLst/>
                <a:latin typeface="+mn-lt"/>
                <a:ea typeface="+mn-ea"/>
                <a:cs typeface="+mn-cs"/>
              </a:rPr>
              <a:t>) Resilient </a:t>
            </a:r>
            <a:r>
              <a:rPr lang="en-US" sz="1200" b="0" i="0" kern="1200" dirty="0" smtClean="0">
                <a:solidFill>
                  <a:schemeClr val="tx1"/>
                </a:solidFill>
                <a:effectLst/>
                <a:latin typeface="+mn-lt"/>
                <a:ea typeface="+mn-ea"/>
                <a:cs typeface="+mn-cs"/>
              </a:rPr>
              <a:t>Distributed Datasets (RDD): is a fundamental data structure of Spark. It is an immutable distributed collection of objects. Each dataset in RDD is divided into logical partitions, which may be computed on different nodes of the cluster. RDDs can contain any type of Python, Java, or Scala objects, including </a:t>
            </a:r>
            <a:r>
              <a:rPr lang="en-US" sz="1200" b="0" i="0" kern="1200" dirty="0" smtClean="0">
                <a:solidFill>
                  <a:schemeClr val="tx1"/>
                </a:solidFill>
                <a:effectLst/>
                <a:latin typeface="+mn-lt"/>
                <a:ea typeface="+mn-ea"/>
                <a:cs typeface="+mn-cs"/>
              </a:rPr>
              <a:t>user-defined </a:t>
            </a:r>
            <a:r>
              <a:rPr lang="en-US" sz="1200" b="0" i="0" kern="1200" dirty="0" smtClean="0">
                <a:solidFill>
                  <a:schemeClr val="tx1"/>
                </a:solidFill>
                <a:effectLst/>
                <a:latin typeface="+mn-lt"/>
                <a:ea typeface="+mn-ea"/>
                <a:cs typeface="+mn-cs"/>
              </a:rPr>
              <a:t>classes</a:t>
            </a:r>
            <a:r>
              <a:rPr lang="en-US"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For</a:t>
            </a:r>
            <a:r>
              <a:rPr lang="en-US" sz="1200" b="0" i="0" kern="1200" baseline="0" dirty="0" smtClean="0">
                <a:solidFill>
                  <a:schemeClr val="tx1"/>
                </a:solidFill>
                <a:effectLst/>
                <a:latin typeface="+mn-lt"/>
                <a:ea typeface="+mn-ea"/>
                <a:cs typeface="+mn-cs"/>
              </a:rPr>
              <a:t> Spark 2.x, all contexts are combined into one called </a:t>
            </a:r>
            <a:r>
              <a:rPr lang="en-US" sz="1200" b="0" i="0" kern="1200" baseline="0" dirty="0" err="1" smtClean="0">
                <a:solidFill>
                  <a:schemeClr val="tx1"/>
                </a:solidFill>
                <a:effectLst/>
                <a:latin typeface="+mn-lt"/>
                <a:ea typeface="+mn-ea"/>
                <a:cs typeface="+mn-cs"/>
              </a:rPr>
              <a:t>SparkSession</a:t>
            </a:r>
            <a:r>
              <a:rPr lang="en-US" sz="1200" b="0" i="0" kern="1200" baseline="0" dirty="0" smtClean="0">
                <a:solidFill>
                  <a:schemeClr val="tx1"/>
                </a:solidFill>
                <a:effectLst/>
                <a:latin typeface="+mn-lt"/>
                <a:ea typeface="+mn-ea"/>
                <a:cs typeface="+mn-cs"/>
              </a:rPr>
              <a:t>. Won’t go into details here.</a:t>
            </a: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9</a:t>
            </a:fld>
            <a:endParaRPr lang="en-US"/>
          </a:p>
        </p:txBody>
      </p:sp>
    </p:spTree>
    <p:extLst>
      <p:ext uri="{BB962C8B-B14F-4D97-AF65-F5344CB8AC3E}">
        <p14:creationId xmlns:p14="http://schemas.microsoft.com/office/powerpoint/2010/main" val="5532270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two types of operations in Spark: Transformation and Action</a:t>
            </a:r>
          </a:p>
          <a:p>
            <a:endParaRPr lang="en-US" baseline="0" dirty="0" smtClean="0"/>
          </a:p>
          <a:p>
            <a:r>
              <a:rPr lang="en-US" sz="1200" b="0" i="0" kern="1200" dirty="0" smtClean="0">
                <a:solidFill>
                  <a:schemeClr val="tx1"/>
                </a:solidFill>
                <a:effectLst/>
                <a:latin typeface="+mn-lt"/>
                <a:ea typeface="+mn-ea"/>
                <a:cs typeface="+mn-cs"/>
              </a:rPr>
              <a:t>The reason for this is that it gives a simple way to optimize the entire pipeline of computations as opposed to the individual pieces. This makes it exceptionally fast for certain types of computation because it can perform all relevant computations at once.</a:t>
            </a:r>
            <a:endParaRPr lang="en-US" dirty="0"/>
          </a:p>
        </p:txBody>
      </p:sp>
      <p:sp>
        <p:nvSpPr>
          <p:cNvPr id="4" name="Slide Number Placeholder 3"/>
          <p:cNvSpPr>
            <a:spLocks noGrp="1"/>
          </p:cNvSpPr>
          <p:nvPr>
            <p:ph type="sldNum" sz="quarter" idx="10"/>
          </p:nvPr>
        </p:nvSpPr>
        <p:spPr/>
        <p:txBody>
          <a:bodyPr/>
          <a:lstStyle/>
          <a:p>
            <a:fld id="{6DCE7BDC-7831-2B47-A73F-1A1861A11D5D}" type="slidenum">
              <a:rPr lang="en-US" smtClean="0"/>
              <a:t>10</a:t>
            </a:fld>
            <a:endParaRPr lang="en-US"/>
          </a:p>
        </p:txBody>
      </p:sp>
    </p:spTree>
    <p:extLst>
      <p:ext uri="{BB962C8B-B14F-4D97-AF65-F5344CB8AC3E}">
        <p14:creationId xmlns:p14="http://schemas.microsoft.com/office/powerpoint/2010/main" val="514556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12/5/17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12/5/17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12/5/17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12/5/17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12/5/17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12/5/17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12/5/17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12/5/17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12/5/17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12/5/17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12/5/17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12/5/17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12/5/17</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12/5/17</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0" dirty="0" smtClean="0"/>
              <a:t>Apache Spark Workshop</a:t>
            </a:r>
            <a:endParaRPr lang="en-US" b="0" dirty="0"/>
          </a:p>
        </p:txBody>
      </p:sp>
      <p:sp>
        <p:nvSpPr>
          <p:cNvPr id="3" name="Subtitle 2"/>
          <p:cNvSpPr>
            <a:spLocks noGrp="1"/>
          </p:cNvSpPr>
          <p:nvPr>
            <p:ph type="subTitle" idx="1"/>
          </p:nvPr>
        </p:nvSpPr>
        <p:spPr/>
        <p:txBody>
          <a:bodyPr>
            <a:noAutofit/>
          </a:bodyPr>
          <a:lstStyle/>
          <a:p>
            <a:r>
              <a:rPr lang="en-US" sz="2500" dirty="0" smtClean="0"/>
              <a:t>WIT NYC Hour of Code </a:t>
            </a:r>
            <a:r>
              <a:rPr lang="en-US" sz="2500" dirty="0" smtClean="0"/>
              <a:t>| 7</a:t>
            </a:r>
            <a:r>
              <a:rPr lang="en-US" sz="2500" dirty="0" smtClean="0"/>
              <a:t> Dec 2017 </a:t>
            </a:r>
            <a:endParaRPr lang="en-US" sz="2500" dirty="0"/>
          </a:p>
        </p:txBody>
      </p:sp>
    </p:spTree>
    <p:extLst>
      <p:ext uri="{BB962C8B-B14F-4D97-AF65-F5344CB8AC3E}">
        <p14:creationId xmlns:p14="http://schemas.microsoft.com/office/powerpoint/2010/main" val="8393051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deeper Spark </a:t>
            </a:r>
            <a:r>
              <a:rPr lang="en-US" dirty="0" smtClean="0"/>
              <a:t>concepts</a:t>
            </a:r>
            <a:r>
              <a:rPr lang="is-IS" dirty="0" smtClean="0"/>
              <a:t> (con’t)</a:t>
            </a:r>
            <a:endParaRPr lang="en-US" dirty="0"/>
          </a:p>
        </p:txBody>
      </p:sp>
      <p:sp>
        <p:nvSpPr>
          <p:cNvPr id="3" name="Content Placeholder 2"/>
          <p:cNvSpPr>
            <a:spLocks noGrp="1"/>
          </p:cNvSpPr>
          <p:nvPr>
            <p:ph idx="1"/>
          </p:nvPr>
        </p:nvSpPr>
        <p:spPr>
          <a:xfrm>
            <a:off x="818712" y="2202287"/>
            <a:ext cx="10554574" cy="4520485"/>
          </a:xfrm>
        </p:spPr>
        <p:txBody>
          <a:bodyPr>
            <a:normAutofit fontScale="92500"/>
          </a:bodyPr>
          <a:lstStyle/>
          <a:p>
            <a:r>
              <a:rPr lang="en-US" sz="2400" b="1" dirty="0" smtClean="0"/>
              <a:t>Transformation</a:t>
            </a:r>
          </a:p>
          <a:p>
            <a:pPr lvl="1"/>
            <a:r>
              <a:rPr lang="en-US" sz="2100" dirty="0" smtClean="0"/>
              <a:t>Operations </a:t>
            </a:r>
            <a:r>
              <a:rPr lang="en-US" sz="2100" dirty="0"/>
              <a:t>that will not be completed at the time you write and execute the code in a cell </a:t>
            </a:r>
            <a:endParaRPr lang="en-US" sz="2100" dirty="0" smtClean="0"/>
          </a:p>
          <a:p>
            <a:pPr lvl="1"/>
            <a:r>
              <a:rPr lang="en-US" sz="2100" dirty="0" smtClean="0"/>
              <a:t>They </a:t>
            </a:r>
            <a:r>
              <a:rPr lang="en-US" sz="2100" dirty="0"/>
              <a:t>will only get executed once you have called a </a:t>
            </a:r>
            <a:r>
              <a:rPr lang="en-US" sz="2100" b="1" dirty="0" smtClean="0"/>
              <a:t>action</a:t>
            </a:r>
            <a:endParaRPr lang="en-US" sz="2100" dirty="0" smtClean="0"/>
          </a:p>
          <a:p>
            <a:pPr lvl="1"/>
            <a:r>
              <a:rPr lang="en-US" sz="2100" dirty="0" smtClean="0"/>
              <a:t>Example: select, sum, filter</a:t>
            </a:r>
          </a:p>
          <a:p>
            <a:r>
              <a:rPr lang="en-US" sz="2400" b="1" dirty="0" smtClean="0"/>
              <a:t>Action</a:t>
            </a:r>
          </a:p>
          <a:p>
            <a:pPr lvl="1"/>
            <a:r>
              <a:rPr lang="en-US" sz="2100" dirty="0" smtClean="0"/>
              <a:t>Operations that </a:t>
            </a:r>
            <a:r>
              <a:rPr lang="en-US" sz="2100" dirty="0"/>
              <a:t>are computed by Spark right at the time of their </a:t>
            </a:r>
            <a:r>
              <a:rPr lang="en-US" sz="2100" dirty="0" smtClean="0"/>
              <a:t>execution</a:t>
            </a:r>
          </a:p>
          <a:p>
            <a:pPr lvl="1"/>
            <a:r>
              <a:rPr lang="en-US" sz="2100" dirty="0" smtClean="0"/>
              <a:t>They </a:t>
            </a:r>
            <a:r>
              <a:rPr lang="en-US" sz="2100" dirty="0"/>
              <a:t>consist of running all of the previous transformations in order to get back an actual </a:t>
            </a:r>
            <a:r>
              <a:rPr lang="en-US" sz="2100" dirty="0" smtClean="0"/>
              <a:t>result</a:t>
            </a:r>
          </a:p>
          <a:p>
            <a:pPr lvl="1"/>
            <a:r>
              <a:rPr lang="en-US" sz="2100" dirty="0" smtClean="0"/>
              <a:t>Example: show, count, save</a:t>
            </a:r>
            <a:r>
              <a:rPr lang="en-US" sz="2100" dirty="0"/>
              <a:t/>
            </a:r>
            <a:br>
              <a:rPr lang="en-US" sz="2100" dirty="0"/>
            </a:br>
            <a:endParaRPr lang="en-US" sz="2100" b="1" dirty="0" smtClean="0"/>
          </a:p>
        </p:txBody>
      </p:sp>
    </p:spTree>
    <p:extLst>
      <p:ext uri="{BB962C8B-B14F-4D97-AF65-F5344CB8AC3E}">
        <p14:creationId xmlns:p14="http://schemas.microsoft.com/office/powerpoint/2010/main" val="4766245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t>
            </a:r>
            <a:r>
              <a:rPr lang="en-US" dirty="0" err="1" smtClean="0"/>
              <a:t>Databricks</a:t>
            </a:r>
            <a:endParaRPr lang="en-US" dirty="0"/>
          </a:p>
        </p:txBody>
      </p:sp>
      <p:sp>
        <p:nvSpPr>
          <p:cNvPr id="3" name="Content Placeholder 2"/>
          <p:cNvSpPr>
            <a:spLocks noGrp="1"/>
          </p:cNvSpPr>
          <p:nvPr>
            <p:ph idx="1"/>
          </p:nvPr>
        </p:nvSpPr>
        <p:spPr/>
        <p:txBody>
          <a:bodyPr>
            <a:normAutofit/>
          </a:bodyPr>
          <a:lstStyle/>
          <a:p>
            <a:r>
              <a:rPr lang="en-US" sz="2500" dirty="0" err="1" smtClean="0"/>
              <a:t>Databricks</a:t>
            </a:r>
            <a:r>
              <a:rPr lang="en-US" sz="2500" dirty="0" smtClean="0"/>
              <a:t> is a managed platform for running Apache Spark</a:t>
            </a:r>
          </a:p>
          <a:p>
            <a:pPr lvl="1"/>
            <a:r>
              <a:rPr lang="en-US" sz="2300" dirty="0" smtClean="0"/>
              <a:t>No need to manage complex cluster</a:t>
            </a:r>
          </a:p>
          <a:p>
            <a:r>
              <a:rPr lang="en-US" sz="2500" dirty="0" smtClean="0"/>
              <a:t>Spark was originally written by the founders of </a:t>
            </a:r>
            <a:r>
              <a:rPr lang="en-US" sz="2500" dirty="0" err="1" smtClean="0"/>
              <a:t>Databricks</a:t>
            </a:r>
            <a:r>
              <a:rPr lang="en-US" sz="2500" dirty="0" smtClean="0"/>
              <a:t> during their time at UC Berkeley</a:t>
            </a:r>
          </a:p>
          <a:p>
            <a:r>
              <a:rPr lang="en-US" sz="2500" dirty="0" smtClean="0"/>
              <a:t>The community version provides the Workspace with a free mini 6GB cluster</a:t>
            </a:r>
            <a:endParaRPr lang="en-US" sz="2300" dirty="0"/>
          </a:p>
          <a:p>
            <a:endParaRPr lang="en-US" sz="2500" dirty="0"/>
          </a:p>
        </p:txBody>
      </p:sp>
    </p:spTree>
    <p:extLst>
      <p:ext uri="{BB962C8B-B14F-4D97-AF65-F5344CB8AC3E}">
        <p14:creationId xmlns:p14="http://schemas.microsoft.com/office/powerpoint/2010/main" val="538601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Hands-on Tutorial: ”Hello, Spark!” </a:t>
            </a:r>
            <a:endParaRPr lang="en-US" dirty="0"/>
          </a:p>
        </p:txBody>
      </p:sp>
      <p:sp>
        <p:nvSpPr>
          <p:cNvPr id="3" name="Content Placeholder 2"/>
          <p:cNvSpPr>
            <a:spLocks noGrp="1"/>
          </p:cNvSpPr>
          <p:nvPr>
            <p:ph idx="1"/>
          </p:nvPr>
        </p:nvSpPr>
        <p:spPr/>
        <p:txBody>
          <a:bodyPr>
            <a:normAutofit fontScale="92500" lnSpcReduction="10000"/>
          </a:bodyPr>
          <a:lstStyle/>
          <a:p>
            <a:r>
              <a:rPr lang="en-US" sz="2500" dirty="0" smtClean="0"/>
              <a:t> Take out your laptops (and/or share with a neighbor!) </a:t>
            </a:r>
          </a:p>
          <a:p>
            <a:r>
              <a:rPr lang="en-US" sz="2500" dirty="0" smtClean="0"/>
              <a:t> Head to: </a:t>
            </a:r>
            <a:r>
              <a:rPr lang="en-US" sz="2500" u="sng" dirty="0" smtClean="0">
                <a:solidFill>
                  <a:schemeClr val="accent1">
                    <a:lumMod val="60000"/>
                    <a:lumOff val="40000"/>
                  </a:schemeClr>
                </a:solidFill>
              </a:rPr>
              <a:t>https://community.cloud.databricks.com/</a:t>
            </a:r>
          </a:p>
          <a:p>
            <a:pPr lvl="1"/>
            <a:r>
              <a:rPr lang="en-US" sz="2300" dirty="0" smtClean="0"/>
              <a:t>Register an account</a:t>
            </a:r>
          </a:p>
          <a:p>
            <a:pPr lvl="1"/>
            <a:r>
              <a:rPr lang="en-US" sz="2300" dirty="0" smtClean="0"/>
              <a:t>Import the notebook</a:t>
            </a:r>
          </a:p>
          <a:p>
            <a:pPr lvl="2"/>
            <a:r>
              <a:rPr lang="en-US" sz="2100" dirty="0" smtClean="0"/>
              <a:t>The </a:t>
            </a:r>
            <a:r>
              <a:rPr lang="en-US" sz="2100" dirty="0"/>
              <a:t>Lab: </a:t>
            </a:r>
            <a:r>
              <a:rPr lang="en-US" sz="2100" u="sng" dirty="0">
                <a:solidFill>
                  <a:schemeClr val="accent1">
                    <a:lumMod val="60000"/>
                    <a:lumOff val="40000"/>
                  </a:schemeClr>
                </a:solidFill>
              </a:rPr>
              <a:t>http://</a:t>
            </a:r>
            <a:r>
              <a:rPr lang="en-US" sz="2100" u="sng" dirty="0" err="1">
                <a:solidFill>
                  <a:schemeClr val="accent1">
                    <a:lumMod val="60000"/>
                    <a:lumOff val="40000"/>
                  </a:schemeClr>
                </a:solidFill>
              </a:rPr>
              <a:t>bit.ly</a:t>
            </a:r>
            <a:r>
              <a:rPr lang="en-US" sz="2100" u="sng" dirty="0">
                <a:solidFill>
                  <a:schemeClr val="accent1">
                    <a:lumMod val="60000"/>
                    <a:lumOff val="40000"/>
                  </a:schemeClr>
                </a:solidFill>
              </a:rPr>
              <a:t>/2BaX4f0</a:t>
            </a:r>
            <a:endParaRPr lang="en-US" sz="2100" u="sng" dirty="0" smtClean="0">
              <a:solidFill>
                <a:schemeClr val="accent1">
                  <a:lumMod val="60000"/>
                  <a:lumOff val="40000"/>
                </a:schemeClr>
              </a:solidFill>
            </a:endParaRPr>
          </a:p>
          <a:p>
            <a:pPr lvl="2"/>
            <a:r>
              <a:rPr lang="en-US" sz="2100" dirty="0"/>
              <a:t>The Solutions: </a:t>
            </a:r>
            <a:r>
              <a:rPr lang="en-US" sz="2100" u="sng" dirty="0">
                <a:solidFill>
                  <a:schemeClr val="accent1">
                    <a:lumMod val="60000"/>
                    <a:lumOff val="40000"/>
                  </a:schemeClr>
                </a:solidFill>
              </a:rPr>
              <a:t>http://</a:t>
            </a:r>
            <a:r>
              <a:rPr lang="en-US" sz="2100" u="sng" dirty="0" err="1" smtClean="0">
                <a:solidFill>
                  <a:schemeClr val="accent1">
                    <a:lumMod val="60000"/>
                    <a:lumOff val="40000"/>
                  </a:schemeClr>
                </a:solidFill>
              </a:rPr>
              <a:t>bit.ly</a:t>
            </a:r>
            <a:r>
              <a:rPr lang="en-US" sz="2100" u="sng" dirty="0" smtClean="0">
                <a:solidFill>
                  <a:schemeClr val="accent1">
                    <a:lumMod val="60000"/>
                    <a:lumOff val="40000"/>
                  </a:schemeClr>
                </a:solidFill>
              </a:rPr>
              <a:t>/2B5NI44</a:t>
            </a:r>
          </a:p>
          <a:p>
            <a:pPr lvl="2"/>
            <a:r>
              <a:rPr lang="en-US" sz="2100" dirty="0" smtClean="0"/>
              <a:t>Click on “Import Notebook” on the top right corner</a:t>
            </a:r>
          </a:p>
          <a:p>
            <a:r>
              <a:rPr lang="en-US" sz="2500" dirty="0" smtClean="0"/>
              <a:t>Questions? Let us know! </a:t>
            </a:r>
            <a:endParaRPr lang="en-US" sz="2500" dirty="0" smtClean="0"/>
          </a:p>
          <a:p>
            <a:endParaRPr lang="en-US" sz="2500" dirty="0"/>
          </a:p>
        </p:txBody>
      </p:sp>
    </p:spTree>
    <p:extLst>
      <p:ext uri="{BB962C8B-B14F-4D97-AF65-F5344CB8AC3E}">
        <p14:creationId xmlns:p14="http://schemas.microsoft.com/office/powerpoint/2010/main" val="5503784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a:t>
            </a:r>
            <a:endParaRPr lang="en-US" dirty="0"/>
          </a:p>
        </p:txBody>
      </p:sp>
      <p:sp>
        <p:nvSpPr>
          <p:cNvPr id="3" name="Content Placeholder 2"/>
          <p:cNvSpPr>
            <a:spLocks noGrp="1"/>
          </p:cNvSpPr>
          <p:nvPr>
            <p:ph idx="1"/>
          </p:nvPr>
        </p:nvSpPr>
        <p:spPr/>
        <p:txBody>
          <a:bodyPr>
            <a:normAutofit/>
          </a:bodyPr>
          <a:lstStyle/>
          <a:p>
            <a:r>
              <a:rPr lang="en-US" sz="2500" dirty="0" smtClean="0"/>
              <a:t> </a:t>
            </a:r>
            <a:r>
              <a:rPr lang="en-US" sz="2500" dirty="0" smtClean="0"/>
              <a:t>Today’s </a:t>
            </a:r>
            <a:r>
              <a:rPr lang="en-US" sz="2500" dirty="0" smtClean="0"/>
              <a:t>Agenda</a:t>
            </a:r>
          </a:p>
          <a:p>
            <a:pPr lvl="1"/>
            <a:r>
              <a:rPr lang="en-US" sz="2500" dirty="0" smtClean="0"/>
              <a:t> </a:t>
            </a:r>
            <a:r>
              <a:rPr lang="en-US" sz="2500" dirty="0" smtClean="0"/>
              <a:t>What is distributed computing?</a:t>
            </a:r>
          </a:p>
          <a:p>
            <a:pPr lvl="1"/>
            <a:r>
              <a:rPr lang="en-US" sz="2500" dirty="0" smtClean="0"/>
              <a:t>What is Spark and why does it matter?</a:t>
            </a:r>
          </a:p>
          <a:p>
            <a:pPr lvl="1"/>
            <a:r>
              <a:rPr lang="en-US" sz="2500" dirty="0" smtClean="0"/>
              <a:t>What is </a:t>
            </a:r>
            <a:r>
              <a:rPr lang="en-US" sz="2500" dirty="0" err="1" smtClean="0"/>
              <a:t>Databricks</a:t>
            </a:r>
            <a:r>
              <a:rPr lang="en-US" sz="2500" dirty="0" smtClean="0"/>
              <a:t>?</a:t>
            </a:r>
          </a:p>
          <a:p>
            <a:pPr lvl="1"/>
            <a:r>
              <a:rPr lang="en-US" sz="2500" dirty="0" smtClean="0"/>
              <a:t>Hands-on Tutorial using Spark on </a:t>
            </a:r>
            <a:r>
              <a:rPr lang="en-US" sz="2500" dirty="0" err="1" smtClean="0"/>
              <a:t>Databricks</a:t>
            </a:r>
            <a:endParaRPr lang="en-US" sz="2500" dirty="0"/>
          </a:p>
        </p:txBody>
      </p:sp>
    </p:spTree>
    <p:extLst>
      <p:ext uri="{BB962C8B-B14F-4D97-AF65-F5344CB8AC3E}">
        <p14:creationId xmlns:p14="http://schemas.microsoft.com/office/powerpoint/2010/main" val="16951247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distributed computing? </a:t>
            </a:r>
            <a:endParaRPr lang="en-US" dirty="0"/>
          </a:p>
        </p:txBody>
      </p:sp>
      <p:sp>
        <p:nvSpPr>
          <p:cNvPr id="3" name="Content Placeholder 2"/>
          <p:cNvSpPr>
            <a:spLocks noGrp="1"/>
          </p:cNvSpPr>
          <p:nvPr>
            <p:ph idx="1"/>
          </p:nvPr>
        </p:nvSpPr>
        <p:spPr/>
        <p:txBody>
          <a:bodyPr>
            <a:normAutofit/>
          </a:bodyPr>
          <a:lstStyle/>
          <a:p>
            <a:r>
              <a:rPr lang="en-US" sz="2500" dirty="0" smtClean="0"/>
              <a:t> Computing across clusters </a:t>
            </a:r>
          </a:p>
          <a:p>
            <a:r>
              <a:rPr lang="en-US" sz="2500" dirty="0"/>
              <a:t> </a:t>
            </a:r>
            <a:r>
              <a:rPr lang="en-US" sz="2500" dirty="0" smtClean="0"/>
              <a:t>Scalable, fault-tolerant </a:t>
            </a:r>
          </a:p>
          <a:p>
            <a:r>
              <a:rPr lang="en-US" sz="2500" dirty="0" smtClean="0"/>
              <a:t> Foundation of Hadoop</a:t>
            </a:r>
          </a:p>
          <a:p>
            <a:endParaRPr lang="en-US" sz="2500" dirty="0"/>
          </a:p>
          <a:p>
            <a:endParaRPr lang="en-US" sz="2500" dirty="0"/>
          </a:p>
        </p:txBody>
      </p:sp>
      <p:pic>
        <p:nvPicPr>
          <p:cNvPr id="4" name="Picture 3"/>
          <p:cNvPicPr>
            <a:picLocks noChangeAspect="1"/>
          </p:cNvPicPr>
          <p:nvPr/>
        </p:nvPicPr>
        <p:blipFill>
          <a:blip r:embed="rId3"/>
          <a:stretch>
            <a:fillRect/>
          </a:stretch>
        </p:blipFill>
        <p:spPr>
          <a:xfrm>
            <a:off x="6752346" y="2465742"/>
            <a:ext cx="3784600" cy="3149600"/>
          </a:xfrm>
          <a:prstGeom prst="rect">
            <a:avLst/>
          </a:prstGeom>
        </p:spPr>
      </p:pic>
    </p:spTree>
    <p:extLst>
      <p:ext uri="{BB962C8B-B14F-4D97-AF65-F5344CB8AC3E}">
        <p14:creationId xmlns:p14="http://schemas.microsoft.com/office/powerpoint/2010/main" val="8952357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Spark and why is it important? </a:t>
            </a:r>
            <a:endParaRPr lang="en-US" dirty="0"/>
          </a:p>
        </p:txBody>
      </p:sp>
      <p:sp>
        <p:nvSpPr>
          <p:cNvPr id="3" name="Content Placeholder 2"/>
          <p:cNvSpPr>
            <a:spLocks noGrp="1"/>
          </p:cNvSpPr>
          <p:nvPr>
            <p:ph idx="1"/>
          </p:nvPr>
        </p:nvSpPr>
        <p:spPr/>
        <p:txBody>
          <a:bodyPr>
            <a:normAutofit/>
          </a:bodyPr>
          <a:lstStyle/>
          <a:p>
            <a:r>
              <a:rPr lang="en-US" sz="2500" dirty="0" smtClean="0"/>
              <a:t> Cluster computing framework for big data processing </a:t>
            </a:r>
          </a:p>
          <a:p>
            <a:r>
              <a:rPr lang="en-US" sz="2500" dirty="0" smtClean="0"/>
              <a:t> Spark APIs to code in Python (</a:t>
            </a:r>
            <a:r>
              <a:rPr lang="en-US" sz="2500" dirty="0" err="1" smtClean="0"/>
              <a:t>PySpark</a:t>
            </a:r>
            <a:r>
              <a:rPr lang="en-US" sz="2500" dirty="0" smtClean="0"/>
              <a:t>), R, Java, Scala</a:t>
            </a:r>
          </a:p>
          <a:p>
            <a:r>
              <a:rPr lang="en-US" sz="2500" dirty="0" smtClean="0"/>
              <a:t> </a:t>
            </a:r>
            <a:r>
              <a:rPr lang="en-US" sz="2500" dirty="0" err="1" smtClean="0"/>
              <a:t>SparkSQL</a:t>
            </a:r>
            <a:r>
              <a:rPr lang="en-US" sz="2500" dirty="0" smtClean="0"/>
              <a:t> for relational data querying </a:t>
            </a:r>
          </a:p>
          <a:p>
            <a:r>
              <a:rPr lang="en-US" sz="2500" dirty="0" smtClean="0"/>
              <a:t> </a:t>
            </a:r>
            <a:r>
              <a:rPr lang="en-US" sz="2500" dirty="0" err="1" smtClean="0"/>
              <a:t>MLlib</a:t>
            </a:r>
            <a:r>
              <a:rPr lang="en-US" sz="2500" dirty="0" smtClean="0"/>
              <a:t> for machine learning </a:t>
            </a:r>
          </a:p>
          <a:p>
            <a:r>
              <a:rPr lang="en-US" sz="2500" dirty="0" smtClean="0"/>
              <a:t> </a:t>
            </a:r>
            <a:r>
              <a:rPr lang="en-US" sz="2500" dirty="0" err="1" smtClean="0"/>
              <a:t>GraphX</a:t>
            </a:r>
            <a:r>
              <a:rPr lang="en-US" sz="2500" dirty="0" smtClean="0"/>
              <a:t> for graph processing </a:t>
            </a:r>
            <a:endParaRPr lang="en-US" sz="2500" dirty="0"/>
          </a:p>
        </p:txBody>
      </p:sp>
    </p:spTree>
    <p:extLst>
      <p:ext uri="{BB962C8B-B14F-4D97-AF65-F5344CB8AC3E}">
        <p14:creationId xmlns:p14="http://schemas.microsoft.com/office/powerpoint/2010/main" val="16762400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MapReduce?</a:t>
            </a:r>
            <a:endParaRPr lang="en-US" dirty="0"/>
          </a:p>
        </p:txBody>
      </p:sp>
      <p:pic>
        <p:nvPicPr>
          <p:cNvPr id="6" name="Picture 5"/>
          <p:cNvPicPr>
            <a:picLocks noChangeAspect="1"/>
          </p:cNvPicPr>
          <p:nvPr/>
        </p:nvPicPr>
        <p:blipFill>
          <a:blip r:embed="rId2"/>
          <a:stretch>
            <a:fillRect/>
          </a:stretch>
        </p:blipFill>
        <p:spPr>
          <a:xfrm>
            <a:off x="-1" y="2325354"/>
            <a:ext cx="12192000" cy="3943099"/>
          </a:xfrm>
          <a:prstGeom prst="rect">
            <a:avLst/>
          </a:prstGeom>
        </p:spPr>
      </p:pic>
    </p:spTree>
    <p:extLst>
      <p:ext uri="{BB962C8B-B14F-4D97-AF65-F5344CB8AC3E}">
        <p14:creationId xmlns:p14="http://schemas.microsoft.com/office/powerpoint/2010/main" val="9181833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Spark versus Hadoop MapReduce </a:t>
            </a:r>
            <a:endParaRPr lang="en-US" dirty="0"/>
          </a:p>
        </p:txBody>
      </p:sp>
      <p:sp>
        <p:nvSpPr>
          <p:cNvPr id="3" name="Content Placeholder 2"/>
          <p:cNvSpPr>
            <a:spLocks noGrp="1"/>
          </p:cNvSpPr>
          <p:nvPr>
            <p:ph idx="1"/>
          </p:nvPr>
        </p:nvSpPr>
        <p:spPr/>
        <p:txBody>
          <a:bodyPr>
            <a:normAutofit/>
          </a:bodyPr>
          <a:lstStyle/>
          <a:p>
            <a:r>
              <a:rPr lang="en-US" sz="2500" dirty="0" smtClean="0"/>
              <a:t> Spark can be 100x faster than MR due to </a:t>
            </a:r>
            <a:r>
              <a:rPr lang="is-IS" sz="2500" dirty="0" smtClean="0"/>
              <a:t>in-memory procesing (contrast with MR storing to disk) </a:t>
            </a:r>
          </a:p>
          <a:p>
            <a:r>
              <a:rPr lang="is-IS" sz="2500" dirty="0" smtClean="0"/>
              <a:t> Map-reduce concepts still exist in Spark! </a:t>
            </a:r>
          </a:p>
          <a:p>
            <a:endParaRPr lang="is-IS" sz="2500" dirty="0"/>
          </a:p>
          <a:p>
            <a:endParaRPr lang="is-IS" sz="2500" dirty="0" smtClean="0"/>
          </a:p>
          <a:p>
            <a:endParaRPr lang="is-IS" sz="2500" dirty="0"/>
          </a:p>
          <a:p>
            <a:endParaRPr lang="en-US" sz="2500" dirty="0"/>
          </a:p>
        </p:txBody>
      </p:sp>
    </p:spTree>
    <p:extLst>
      <p:ext uri="{BB962C8B-B14F-4D97-AF65-F5344CB8AC3E}">
        <p14:creationId xmlns:p14="http://schemas.microsoft.com/office/powerpoint/2010/main" val="7069515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Counting in MapReduce</a:t>
            </a:r>
            <a:endParaRPr lang="en-US"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1621" y="2692400"/>
            <a:ext cx="4708755" cy="2702560"/>
          </a:xfrm>
          <a:prstGeom prst="rect">
            <a:avLst/>
          </a:prstGeom>
        </p:spPr>
      </p:pic>
      <p:cxnSp>
        <p:nvCxnSpPr>
          <p:cNvPr id="11" name="Straight Arrow Connector 10"/>
          <p:cNvCxnSpPr/>
          <p:nvPr/>
        </p:nvCxnSpPr>
        <p:spPr>
          <a:xfrm flipH="1">
            <a:off x="7924801" y="4826000"/>
            <a:ext cx="17272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9369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Counting in Spark</a:t>
            </a:r>
            <a:endParaRPr lang="en-US" dirty="0"/>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b="30767"/>
          <a:stretch/>
        </p:blipFill>
        <p:spPr>
          <a:xfrm>
            <a:off x="2910117" y="2857500"/>
            <a:ext cx="6351409" cy="1645920"/>
          </a:xfrm>
          <a:prstGeom prst="rect">
            <a:avLst/>
          </a:prstGeom>
        </p:spPr>
      </p:pic>
      <p:cxnSp>
        <p:nvCxnSpPr>
          <p:cNvPr id="12" name="Straight Arrow Connector 11"/>
          <p:cNvCxnSpPr/>
          <p:nvPr/>
        </p:nvCxnSpPr>
        <p:spPr>
          <a:xfrm flipH="1">
            <a:off x="8466667" y="4097867"/>
            <a:ext cx="17272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55389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deeper Spark concepts</a:t>
            </a:r>
            <a:r>
              <a:rPr lang="is-IS" dirty="0" smtClean="0"/>
              <a:t>… </a:t>
            </a:r>
            <a:endParaRPr lang="en-US" dirty="0"/>
          </a:p>
        </p:txBody>
      </p:sp>
      <p:sp>
        <p:nvSpPr>
          <p:cNvPr id="3" name="Content Placeholder 2"/>
          <p:cNvSpPr>
            <a:spLocks noGrp="1"/>
          </p:cNvSpPr>
          <p:nvPr>
            <p:ph idx="1"/>
          </p:nvPr>
        </p:nvSpPr>
        <p:spPr>
          <a:xfrm>
            <a:off x="818712" y="2442418"/>
            <a:ext cx="10554574" cy="4161580"/>
          </a:xfrm>
        </p:spPr>
        <p:txBody>
          <a:bodyPr>
            <a:normAutofit fontScale="92500" lnSpcReduction="10000"/>
          </a:bodyPr>
          <a:lstStyle/>
          <a:p>
            <a:r>
              <a:rPr lang="en-US" sz="2500" b="1" dirty="0" smtClean="0"/>
              <a:t>Spark 1.x </a:t>
            </a:r>
          </a:p>
          <a:p>
            <a:pPr lvl="1"/>
            <a:r>
              <a:rPr lang="en-US" sz="2300" b="1" dirty="0" smtClean="0"/>
              <a:t>Spark </a:t>
            </a:r>
            <a:r>
              <a:rPr lang="en-US" sz="2300" b="1" dirty="0" smtClean="0"/>
              <a:t>Context </a:t>
            </a:r>
            <a:r>
              <a:rPr lang="en-US" sz="2300" dirty="0" smtClean="0"/>
              <a:t>(SC): must be created at the start of Spark session</a:t>
            </a:r>
          </a:p>
          <a:p>
            <a:pPr lvl="1"/>
            <a:r>
              <a:rPr lang="en-US" sz="2300" b="1" dirty="0" smtClean="0"/>
              <a:t> Resilient Distributed Dataset </a:t>
            </a:r>
            <a:r>
              <a:rPr lang="en-US" sz="2300" dirty="0" smtClean="0"/>
              <a:t>(RDD): data across cluster nodes that can be acted on in parallel </a:t>
            </a:r>
          </a:p>
          <a:p>
            <a:pPr lvl="2"/>
            <a:r>
              <a:rPr lang="en-US" sz="2100" dirty="0"/>
              <a:t> </a:t>
            </a:r>
            <a:r>
              <a:rPr lang="en-US" sz="2100" dirty="0" smtClean="0"/>
              <a:t>new RDDs are created lazily with each transformation, such as </a:t>
            </a:r>
            <a:r>
              <a:rPr lang="en-US" sz="2100" i="1" dirty="0" smtClean="0"/>
              <a:t>map</a:t>
            </a:r>
            <a:r>
              <a:rPr lang="en-US" sz="2100" dirty="0" smtClean="0"/>
              <a:t>, </a:t>
            </a:r>
            <a:r>
              <a:rPr lang="en-US" sz="2100" i="1" dirty="0" err="1" smtClean="0"/>
              <a:t>reduceByKey</a:t>
            </a:r>
            <a:r>
              <a:rPr lang="en-US" sz="2100" dirty="0" smtClean="0"/>
              <a:t>, </a:t>
            </a:r>
            <a:r>
              <a:rPr lang="en-US" sz="2100" dirty="0" err="1" smtClean="0"/>
              <a:t>etc</a:t>
            </a:r>
            <a:endParaRPr lang="en-US" sz="2100" dirty="0" smtClean="0"/>
          </a:p>
          <a:p>
            <a:pPr lvl="2"/>
            <a:r>
              <a:rPr lang="en-US" sz="2100" dirty="0"/>
              <a:t> </a:t>
            </a:r>
            <a:r>
              <a:rPr lang="en-US" sz="2100" dirty="0" smtClean="0"/>
              <a:t>can be converted to/from Spark’s relational </a:t>
            </a:r>
            <a:r>
              <a:rPr lang="en-US" sz="2100" b="1" dirty="0" err="1" smtClean="0"/>
              <a:t>DataFrames</a:t>
            </a:r>
            <a:r>
              <a:rPr lang="en-US" sz="2100" b="1" dirty="0" smtClean="0"/>
              <a:t> </a:t>
            </a:r>
          </a:p>
          <a:p>
            <a:pPr lvl="1"/>
            <a:r>
              <a:rPr lang="en-US" sz="2300" b="1" dirty="0" smtClean="0"/>
              <a:t> SQL Context</a:t>
            </a:r>
            <a:r>
              <a:rPr lang="en-US" sz="2300" dirty="0" smtClean="0"/>
              <a:t>: created from SC and provides RDMS operations </a:t>
            </a:r>
            <a:endParaRPr lang="en-US" sz="2300" dirty="0" smtClean="0"/>
          </a:p>
          <a:p>
            <a:r>
              <a:rPr lang="en-US" sz="2500" b="1" dirty="0" smtClean="0"/>
              <a:t>Spark 2.x</a:t>
            </a:r>
          </a:p>
          <a:p>
            <a:pPr lvl="1"/>
            <a:r>
              <a:rPr lang="en-US" sz="2300" b="1" dirty="0" err="1" smtClean="0"/>
              <a:t>SparkSession</a:t>
            </a:r>
            <a:r>
              <a:rPr lang="en-US" sz="2300" dirty="0" smtClean="0"/>
              <a:t>: A unified entry point for manipulating data with Spark</a:t>
            </a:r>
            <a:endParaRPr lang="en-US" sz="2300" dirty="0" smtClean="0"/>
          </a:p>
          <a:p>
            <a:endParaRPr lang="en-US" sz="2500" dirty="0"/>
          </a:p>
        </p:txBody>
      </p:sp>
    </p:spTree>
    <p:extLst>
      <p:ext uri="{BB962C8B-B14F-4D97-AF65-F5344CB8AC3E}">
        <p14:creationId xmlns:p14="http://schemas.microsoft.com/office/powerpoint/2010/main" val="121664221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2129</TotalTime>
  <Words>695</Words>
  <Application>Microsoft Macintosh PowerPoint</Application>
  <PresentationFormat>Widescreen</PresentationFormat>
  <Paragraphs>107</Paragraphs>
  <Slides>12</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Century Gothic</vt:lpstr>
      <vt:lpstr>Wingdings 2</vt:lpstr>
      <vt:lpstr>Quotable</vt:lpstr>
      <vt:lpstr>Apache Spark Workshop</vt:lpstr>
      <vt:lpstr>Welcome!</vt:lpstr>
      <vt:lpstr>What is distributed computing? </vt:lpstr>
      <vt:lpstr>What is Spark and why is it important? </vt:lpstr>
      <vt:lpstr>What is MapReduce?</vt:lpstr>
      <vt:lpstr>Spark versus Hadoop MapReduce </vt:lpstr>
      <vt:lpstr>Counting in MapReduce</vt:lpstr>
      <vt:lpstr>Counting in Spark</vt:lpstr>
      <vt:lpstr>Some deeper Spark concepts… </vt:lpstr>
      <vt:lpstr>Some deeper Spark concepts (con’t)</vt:lpstr>
      <vt:lpstr>What is Databricks</vt:lpstr>
      <vt:lpstr>Hands-on Tutorial: ”Hello, Spark!” </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Workshop</dc:title>
  <dc:creator>Mir, Amy</dc:creator>
  <cp:lastModifiedBy>Zhou, Keira</cp:lastModifiedBy>
  <cp:revision>46</cp:revision>
  <dcterms:created xsi:type="dcterms:W3CDTF">2016-06-01T15:00:06Z</dcterms:created>
  <dcterms:modified xsi:type="dcterms:W3CDTF">2017-12-06T21:08:09Z</dcterms:modified>
</cp:coreProperties>
</file>

<file path=docProps/thumbnail.jpeg>
</file>